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EFC"/>
    <a:srgbClr val="A8C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34" d="100"/>
          <a:sy n="34" d="100"/>
        </p:scale>
        <p:origin x="13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9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61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1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9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7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6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58291-D6CB-44D5-99A5-04C6ACF26C6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70ECD-A41C-422A-A34D-1037D14FD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90025"/>
            <a:ext cx="32004000" cy="6333552"/>
          </a:xfrm>
          <a:solidFill>
            <a:srgbClr val="CCDEFC"/>
          </a:solidFill>
        </p:spPr>
        <p:txBody>
          <a:bodyPr anchor="t">
            <a:normAutofit/>
          </a:bodyPr>
          <a:lstStyle/>
          <a:p>
            <a:pPr algn="ctr"/>
            <a:br>
              <a:rPr lang="en-US" sz="8800" b="1" dirty="0">
                <a:latin typeface="+mn-lt"/>
              </a:rPr>
            </a:br>
            <a:r>
              <a:rPr lang="en-US" sz="7200" b="1" dirty="0" err="1">
                <a:latin typeface="+mn-lt"/>
              </a:rPr>
              <a:t>MusEEG</a:t>
            </a:r>
            <a:r>
              <a:rPr lang="en-US" sz="7200" b="1" dirty="0">
                <a:latin typeface="+mn-lt"/>
              </a:rPr>
              <a:t>:  An Accessible, Facial Expression Brain-Computer Interface</a:t>
            </a:r>
            <a:br>
              <a:rPr lang="en-US" sz="8800" b="1" dirty="0">
                <a:latin typeface="+mn-lt"/>
              </a:rPr>
            </a:br>
            <a:br>
              <a:rPr lang="en-US" sz="5400" b="1" dirty="0">
                <a:latin typeface="+mn-lt"/>
              </a:rPr>
            </a:br>
            <a:r>
              <a:rPr lang="en-US" sz="5400" b="1" dirty="0">
                <a:latin typeface="+mn-lt"/>
              </a:rPr>
              <a:t>Hugo Flores Garcia</a:t>
            </a:r>
            <a:br>
              <a:rPr lang="en-US" sz="5400" b="1" dirty="0">
                <a:latin typeface="+mn-lt"/>
              </a:rPr>
            </a:br>
            <a:r>
              <a:rPr lang="en-US" sz="5400" b="1" dirty="0">
                <a:latin typeface="+mn-lt"/>
              </a:rPr>
              <a:t>Department of Electrical and Computer Engineering</a:t>
            </a:r>
            <a:br>
              <a:rPr lang="en-US" sz="5400" b="1" dirty="0">
                <a:latin typeface="+mn-lt"/>
              </a:rPr>
            </a:br>
            <a:r>
              <a:rPr lang="en-US" sz="5400" b="1" dirty="0">
                <a:latin typeface="+mn-lt"/>
              </a:rPr>
              <a:t>Faculty Mentors: Dr. Fernando Ríos, Dr. John Thompson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23521" y="6791685"/>
            <a:ext cx="15859323" cy="13325575"/>
          </a:xfrm>
          <a:custGeom>
            <a:avLst/>
            <a:gdLst>
              <a:gd name="connsiteX0" fmla="*/ 0 w 15796260"/>
              <a:gd name="connsiteY0" fmla="*/ 2220104 h 13320624"/>
              <a:gd name="connsiteX1" fmla="*/ 2220104 w 15796260"/>
              <a:gd name="connsiteY1" fmla="*/ 0 h 13320624"/>
              <a:gd name="connsiteX2" fmla="*/ 13576156 w 15796260"/>
              <a:gd name="connsiteY2" fmla="*/ 0 h 13320624"/>
              <a:gd name="connsiteX3" fmla="*/ 15796260 w 15796260"/>
              <a:gd name="connsiteY3" fmla="*/ 2220104 h 13320624"/>
              <a:gd name="connsiteX4" fmla="*/ 15796260 w 15796260"/>
              <a:gd name="connsiteY4" fmla="*/ 11100520 h 13320624"/>
              <a:gd name="connsiteX5" fmla="*/ 13576156 w 15796260"/>
              <a:gd name="connsiteY5" fmla="*/ 13320624 h 13320624"/>
              <a:gd name="connsiteX6" fmla="*/ 2220104 w 15796260"/>
              <a:gd name="connsiteY6" fmla="*/ 13320624 h 13320624"/>
              <a:gd name="connsiteX7" fmla="*/ 0 w 15796260"/>
              <a:gd name="connsiteY7" fmla="*/ 11100520 h 13320624"/>
              <a:gd name="connsiteX8" fmla="*/ 0 w 15796260"/>
              <a:gd name="connsiteY8" fmla="*/ 2220104 h 13320624"/>
              <a:gd name="connsiteX0" fmla="*/ 0 w 15796260"/>
              <a:gd name="connsiteY0" fmla="*/ 2220104 h 13320632"/>
              <a:gd name="connsiteX1" fmla="*/ 2220104 w 15796260"/>
              <a:gd name="connsiteY1" fmla="*/ 0 h 13320632"/>
              <a:gd name="connsiteX2" fmla="*/ 13576156 w 15796260"/>
              <a:gd name="connsiteY2" fmla="*/ 0 h 13320632"/>
              <a:gd name="connsiteX3" fmla="*/ 15796260 w 15796260"/>
              <a:gd name="connsiteY3" fmla="*/ 2220104 h 13320632"/>
              <a:gd name="connsiteX4" fmla="*/ 15796260 w 15796260"/>
              <a:gd name="connsiteY4" fmla="*/ 11100520 h 13320632"/>
              <a:gd name="connsiteX5" fmla="*/ 13576156 w 15796260"/>
              <a:gd name="connsiteY5" fmla="*/ 13320624 h 13320632"/>
              <a:gd name="connsiteX6" fmla="*/ 2220104 w 15796260"/>
              <a:gd name="connsiteY6" fmla="*/ 13320624 h 13320632"/>
              <a:gd name="connsiteX7" fmla="*/ 0 w 15796260"/>
              <a:gd name="connsiteY7" fmla="*/ 12109513 h 13320632"/>
              <a:gd name="connsiteX8" fmla="*/ 0 w 15796260"/>
              <a:gd name="connsiteY8" fmla="*/ 2220104 h 13320632"/>
              <a:gd name="connsiteX0" fmla="*/ 0 w 15796260"/>
              <a:gd name="connsiteY0" fmla="*/ 2220104 h 13320632"/>
              <a:gd name="connsiteX1" fmla="*/ 2220104 w 15796260"/>
              <a:gd name="connsiteY1" fmla="*/ 0 h 13320632"/>
              <a:gd name="connsiteX2" fmla="*/ 13576156 w 15796260"/>
              <a:gd name="connsiteY2" fmla="*/ 0 h 13320632"/>
              <a:gd name="connsiteX3" fmla="*/ 15796260 w 15796260"/>
              <a:gd name="connsiteY3" fmla="*/ 2220104 h 13320632"/>
              <a:gd name="connsiteX4" fmla="*/ 15796260 w 15796260"/>
              <a:gd name="connsiteY4" fmla="*/ 12109513 h 13320632"/>
              <a:gd name="connsiteX5" fmla="*/ 13576156 w 15796260"/>
              <a:gd name="connsiteY5" fmla="*/ 13320624 h 13320632"/>
              <a:gd name="connsiteX6" fmla="*/ 2220104 w 15796260"/>
              <a:gd name="connsiteY6" fmla="*/ 13320624 h 13320632"/>
              <a:gd name="connsiteX7" fmla="*/ 0 w 15796260"/>
              <a:gd name="connsiteY7" fmla="*/ 12109513 h 13320632"/>
              <a:gd name="connsiteX8" fmla="*/ 0 w 15796260"/>
              <a:gd name="connsiteY8" fmla="*/ 2220104 h 13320632"/>
              <a:gd name="connsiteX0" fmla="*/ 0 w 15890854"/>
              <a:gd name="connsiteY0" fmla="*/ 1149045 h 13321628"/>
              <a:gd name="connsiteX1" fmla="*/ 2314698 w 15890854"/>
              <a:gd name="connsiteY1" fmla="*/ 996 h 13321628"/>
              <a:gd name="connsiteX2" fmla="*/ 13670750 w 15890854"/>
              <a:gd name="connsiteY2" fmla="*/ 996 h 13321628"/>
              <a:gd name="connsiteX3" fmla="*/ 15890854 w 15890854"/>
              <a:gd name="connsiteY3" fmla="*/ 2221100 h 13321628"/>
              <a:gd name="connsiteX4" fmla="*/ 15890854 w 15890854"/>
              <a:gd name="connsiteY4" fmla="*/ 12110509 h 13321628"/>
              <a:gd name="connsiteX5" fmla="*/ 13670750 w 15890854"/>
              <a:gd name="connsiteY5" fmla="*/ 13321620 h 13321628"/>
              <a:gd name="connsiteX6" fmla="*/ 2314698 w 15890854"/>
              <a:gd name="connsiteY6" fmla="*/ 13321620 h 13321628"/>
              <a:gd name="connsiteX7" fmla="*/ 94594 w 15890854"/>
              <a:gd name="connsiteY7" fmla="*/ 12110509 h 13321628"/>
              <a:gd name="connsiteX8" fmla="*/ 0 w 15890854"/>
              <a:gd name="connsiteY8" fmla="*/ 1149045 h 13321628"/>
              <a:gd name="connsiteX0" fmla="*/ 0 w 15827792"/>
              <a:gd name="connsiteY0" fmla="*/ 1179812 h 13320864"/>
              <a:gd name="connsiteX1" fmla="*/ 2251636 w 15827792"/>
              <a:gd name="connsiteY1" fmla="*/ 232 h 13320864"/>
              <a:gd name="connsiteX2" fmla="*/ 13607688 w 15827792"/>
              <a:gd name="connsiteY2" fmla="*/ 232 h 13320864"/>
              <a:gd name="connsiteX3" fmla="*/ 15827792 w 15827792"/>
              <a:gd name="connsiteY3" fmla="*/ 2220336 h 13320864"/>
              <a:gd name="connsiteX4" fmla="*/ 15827792 w 15827792"/>
              <a:gd name="connsiteY4" fmla="*/ 12109745 h 13320864"/>
              <a:gd name="connsiteX5" fmla="*/ 13607688 w 15827792"/>
              <a:gd name="connsiteY5" fmla="*/ 13320856 h 13320864"/>
              <a:gd name="connsiteX6" fmla="*/ 2251636 w 15827792"/>
              <a:gd name="connsiteY6" fmla="*/ 13320856 h 13320864"/>
              <a:gd name="connsiteX7" fmla="*/ 31532 w 15827792"/>
              <a:gd name="connsiteY7" fmla="*/ 12109745 h 13320864"/>
              <a:gd name="connsiteX8" fmla="*/ 0 w 15827792"/>
              <a:gd name="connsiteY8" fmla="*/ 1179812 h 13320864"/>
              <a:gd name="connsiteX0" fmla="*/ 0 w 15859323"/>
              <a:gd name="connsiteY0" fmla="*/ 1184523 h 13325575"/>
              <a:gd name="connsiteX1" fmla="*/ 2251636 w 15859323"/>
              <a:gd name="connsiteY1" fmla="*/ 4943 h 13325575"/>
              <a:gd name="connsiteX2" fmla="*/ 13607688 w 15859323"/>
              <a:gd name="connsiteY2" fmla="*/ 4943 h 13325575"/>
              <a:gd name="connsiteX3" fmla="*/ 15859323 w 15859323"/>
              <a:gd name="connsiteY3" fmla="*/ 1089930 h 13325575"/>
              <a:gd name="connsiteX4" fmla="*/ 15827792 w 15859323"/>
              <a:gd name="connsiteY4" fmla="*/ 12114456 h 13325575"/>
              <a:gd name="connsiteX5" fmla="*/ 13607688 w 15859323"/>
              <a:gd name="connsiteY5" fmla="*/ 13325567 h 13325575"/>
              <a:gd name="connsiteX6" fmla="*/ 2251636 w 15859323"/>
              <a:gd name="connsiteY6" fmla="*/ 13325567 h 13325575"/>
              <a:gd name="connsiteX7" fmla="*/ 31532 w 15859323"/>
              <a:gd name="connsiteY7" fmla="*/ 12114456 h 13325575"/>
              <a:gd name="connsiteX8" fmla="*/ 0 w 15859323"/>
              <a:gd name="connsiteY8" fmla="*/ 1184523 h 1332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9323" h="13325575">
                <a:moveTo>
                  <a:pt x="0" y="1184523"/>
                </a:moveTo>
                <a:cubicBezTo>
                  <a:pt x="0" y="-41607"/>
                  <a:pt x="1025506" y="4943"/>
                  <a:pt x="2251636" y="4943"/>
                </a:cubicBezTo>
                <a:lnTo>
                  <a:pt x="13607688" y="4943"/>
                </a:lnTo>
                <a:cubicBezTo>
                  <a:pt x="14833818" y="4943"/>
                  <a:pt x="15859323" y="-136200"/>
                  <a:pt x="15859323" y="1089930"/>
                </a:cubicBezTo>
                <a:cubicBezTo>
                  <a:pt x="15848813" y="4764772"/>
                  <a:pt x="15838302" y="8439614"/>
                  <a:pt x="15827792" y="12114456"/>
                </a:cubicBezTo>
                <a:cubicBezTo>
                  <a:pt x="15827792" y="13340586"/>
                  <a:pt x="14833818" y="13325567"/>
                  <a:pt x="13607688" y="13325567"/>
                </a:cubicBezTo>
                <a:lnTo>
                  <a:pt x="2251636" y="13325567"/>
                </a:lnTo>
                <a:cubicBezTo>
                  <a:pt x="1025506" y="13325567"/>
                  <a:pt x="31532" y="13340586"/>
                  <a:pt x="31532" y="12114456"/>
                </a:cubicBezTo>
                <a:cubicBezTo>
                  <a:pt x="21021" y="8471145"/>
                  <a:pt x="10511" y="4827834"/>
                  <a:pt x="0" y="1184523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-US" sz="100" dirty="0">
                <a:latin typeface="Helvetica" pitchFamily="34" charset="0"/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90024"/>
            <a:ext cx="2920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170</a:t>
            </a:r>
            <a:endParaRPr lang="en-US" sz="3200" b="1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524606" y="20264912"/>
            <a:ext cx="15796260" cy="6067631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22960" indent="-822960" algn="l" defTabSz="3291840" rtl="0" eaLnBrk="1" latinLnBrk="0" hangingPunct="1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0664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256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3444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9903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7200" dirty="0"/>
          </a:p>
        </p:txBody>
      </p:sp>
      <p:sp>
        <p:nvSpPr>
          <p:cNvPr id="12" name="Content Placeholder 5"/>
          <p:cNvSpPr>
            <a:spLocks noGrp="1"/>
          </p:cNvSpPr>
          <p:nvPr>
            <p:ph sz="half" idx="1"/>
          </p:nvPr>
        </p:nvSpPr>
        <p:spPr>
          <a:xfrm>
            <a:off x="16465070" y="6820770"/>
            <a:ext cx="7588139" cy="13142540"/>
          </a:xfrm>
          <a:custGeom>
            <a:avLst/>
            <a:gdLst>
              <a:gd name="connsiteX0" fmla="*/ 0 w 7551563"/>
              <a:gd name="connsiteY0" fmla="*/ 1258594 h 13142465"/>
              <a:gd name="connsiteX1" fmla="*/ 1258594 w 7551563"/>
              <a:gd name="connsiteY1" fmla="*/ 0 h 13142465"/>
              <a:gd name="connsiteX2" fmla="*/ 6292969 w 7551563"/>
              <a:gd name="connsiteY2" fmla="*/ 0 h 13142465"/>
              <a:gd name="connsiteX3" fmla="*/ 7551563 w 7551563"/>
              <a:gd name="connsiteY3" fmla="*/ 1258594 h 13142465"/>
              <a:gd name="connsiteX4" fmla="*/ 7551563 w 7551563"/>
              <a:gd name="connsiteY4" fmla="*/ 11883871 h 13142465"/>
              <a:gd name="connsiteX5" fmla="*/ 6292969 w 7551563"/>
              <a:gd name="connsiteY5" fmla="*/ 13142465 h 13142465"/>
              <a:gd name="connsiteX6" fmla="*/ 1258594 w 7551563"/>
              <a:gd name="connsiteY6" fmla="*/ 13142465 h 13142465"/>
              <a:gd name="connsiteX7" fmla="*/ 0 w 7551563"/>
              <a:gd name="connsiteY7" fmla="*/ 11883871 h 13142465"/>
              <a:gd name="connsiteX8" fmla="*/ 0 w 7551563"/>
              <a:gd name="connsiteY8" fmla="*/ 1258594 h 13142465"/>
              <a:gd name="connsiteX0" fmla="*/ 0 w 7551563"/>
              <a:gd name="connsiteY0" fmla="*/ 1258594 h 13142540"/>
              <a:gd name="connsiteX1" fmla="*/ 1258594 w 7551563"/>
              <a:gd name="connsiteY1" fmla="*/ 0 h 13142540"/>
              <a:gd name="connsiteX2" fmla="*/ 6292969 w 7551563"/>
              <a:gd name="connsiteY2" fmla="*/ 0 h 13142540"/>
              <a:gd name="connsiteX3" fmla="*/ 7551563 w 7551563"/>
              <a:gd name="connsiteY3" fmla="*/ 1258594 h 13142540"/>
              <a:gd name="connsiteX4" fmla="*/ 7551563 w 7551563"/>
              <a:gd name="connsiteY4" fmla="*/ 11883871 h 13142540"/>
              <a:gd name="connsiteX5" fmla="*/ 6292969 w 7551563"/>
              <a:gd name="connsiteY5" fmla="*/ 13142465 h 13142540"/>
              <a:gd name="connsiteX6" fmla="*/ 1258594 w 7551563"/>
              <a:gd name="connsiteY6" fmla="*/ 13142465 h 13142540"/>
              <a:gd name="connsiteX7" fmla="*/ 0 w 7551563"/>
              <a:gd name="connsiteY7" fmla="*/ 12469087 h 13142540"/>
              <a:gd name="connsiteX8" fmla="*/ 0 w 7551563"/>
              <a:gd name="connsiteY8" fmla="*/ 1258594 h 13142540"/>
              <a:gd name="connsiteX0" fmla="*/ 0 w 7588139"/>
              <a:gd name="connsiteY0" fmla="*/ 1258594 h 13142540"/>
              <a:gd name="connsiteX1" fmla="*/ 1258594 w 7588139"/>
              <a:gd name="connsiteY1" fmla="*/ 0 h 13142540"/>
              <a:gd name="connsiteX2" fmla="*/ 6292969 w 7588139"/>
              <a:gd name="connsiteY2" fmla="*/ 0 h 13142540"/>
              <a:gd name="connsiteX3" fmla="*/ 7551563 w 7588139"/>
              <a:gd name="connsiteY3" fmla="*/ 1258594 h 13142540"/>
              <a:gd name="connsiteX4" fmla="*/ 7588139 w 7588139"/>
              <a:gd name="connsiteY4" fmla="*/ 12395935 h 13142540"/>
              <a:gd name="connsiteX5" fmla="*/ 6292969 w 7588139"/>
              <a:gd name="connsiteY5" fmla="*/ 13142465 h 13142540"/>
              <a:gd name="connsiteX6" fmla="*/ 1258594 w 7588139"/>
              <a:gd name="connsiteY6" fmla="*/ 13142465 h 13142540"/>
              <a:gd name="connsiteX7" fmla="*/ 0 w 7588139"/>
              <a:gd name="connsiteY7" fmla="*/ 12469087 h 13142540"/>
              <a:gd name="connsiteX8" fmla="*/ 0 w 7588139"/>
              <a:gd name="connsiteY8" fmla="*/ 1258594 h 13142540"/>
              <a:gd name="connsiteX0" fmla="*/ 0 w 7588139"/>
              <a:gd name="connsiteY0" fmla="*/ 783106 h 13142540"/>
              <a:gd name="connsiteX1" fmla="*/ 1258594 w 7588139"/>
              <a:gd name="connsiteY1" fmla="*/ 0 h 13142540"/>
              <a:gd name="connsiteX2" fmla="*/ 6292969 w 7588139"/>
              <a:gd name="connsiteY2" fmla="*/ 0 h 13142540"/>
              <a:gd name="connsiteX3" fmla="*/ 7551563 w 7588139"/>
              <a:gd name="connsiteY3" fmla="*/ 1258594 h 13142540"/>
              <a:gd name="connsiteX4" fmla="*/ 7588139 w 7588139"/>
              <a:gd name="connsiteY4" fmla="*/ 12395935 h 13142540"/>
              <a:gd name="connsiteX5" fmla="*/ 6292969 w 7588139"/>
              <a:gd name="connsiteY5" fmla="*/ 13142465 h 13142540"/>
              <a:gd name="connsiteX6" fmla="*/ 1258594 w 7588139"/>
              <a:gd name="connsiteY6" fmla="*/ 13142465 h 13142540"/>
              <a:gd name="connsiteX7" fmla="*/ 0 w 7588139"/>
              <a:gd name="connsiteY7" fmla="*/ 12469087 h 13142540"/>
              <a:gd name="connsiteX8" fmla="*/ 0 w 7588139"/>
              <a:gd name="connsiteY8" fmla="*/ 783106 h 13142540"/>
              <a:gd name="connsiteX0" fmla="*/ 0 w 7588139"/>
              <a:gd name="connsiteY0" fmla="*/ 783106 h 13142540"/>
              <a:gd name="connsiteX1" fmla="*/ 1258594 w 7588139"/>
              <a:gd name="connsiteY1" fmla="*/ 0 h 13142540"/>
              <a:gd name="connsiteX2" fmla="*/ 6292969 w 7588139"/>
              <a:gd name="connsiteY2" fmla="*/ 0 h 13142540"/>
              <a:gd name="connsiteX3" fmla="*/ 7514987 w 7588139"/>
              <a:gd name="connsiteY3" fmla="*/ 783106 h 13142540"/>
              <a:gd name="connsiteX4" fmla="*/ 7588139 w 7588139"/>
              <a:gd name="connsiteY4" fmla="*/ 12395935 h 13142540"/>
              <a:gd name="connsiteX5" fmla="*/ 6292969 w 7588139"/>
              <a:gd name="connsiteY5" fmla="*/ 13142465 h 13142540"/>
              <a:gd name="connsiteX6" fmla="*/ 1258594 w 7588139"/>
              <a:gd name="connsiteY6" fmla="*/ 13142465 h 13142540"/>
              <a:gd name="connsiteX7" fmla="*/ 0 w 7588139"/>
              <a:gd name="connsiteY7" fmla="*/ 12469087 h 13142540"/>
              <a:gd name="connsiteX8" fmla="*/ 0 w 7588139"/>
              <a:gd name="connsiteY8" fmla="*/ 783106 h 1314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139" h="13142540">
                <a:moveTo>
                  <a:pt x="0" y="783106"/>
                </a:moveTo>
                <a:cubicBezTo>
                  <a:pt x="0" y="88004"/>
                  <a:pt x="563492" y="0"/>
                  <a:pt x="1258594" y="0"/>
                </a:cubicBezTo>
                <a:lnTo>
                  <a:pt x="6292969" y="0"/>
                </a:lnTo>
                <a:cubicBezTo>
                  <a:pt x="6988071" y="0"/>
                  <a:pt x="7514987" y="88004"/>
                  <a:pt x="7514987" y="783106"/>
                </a:cubicBezTo>
                <a:lnTo>
                  <a:pt x="7588139" y="12395935"/>
                </a:lnTo>
                <a:cubicBezTo>
                  <a:pt x="7588139" y="13091037"/>
                  <a:pt x="6988071" y="13142465"/>
                  <a:pt x="6292969" y="13142465"/>
                </a:cubicBezTo>
                <a:lnTo>
                  <a:pt x="1258594" y="13142465"/>
                </a:lnTo>
                <a:cubicBezTo>
                  <a:pt x="563492" y="13142465"/>
                  <a:pt x="0" y="13164189"/>
                  <a:pt x="0" y="12469087"/>
                </a:cubicBezTo>
                <a:lnTo>
                  <a:pt x="0" y="783106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100" dirty="0"/>
          </a:p>
        </p:txBody>
      </p:sp>
      <p:sp>
        <p:nvSpPr>
          <p:cNvPr id="13" name="Content Placeholder 5"/>
          <p:cNvSpPr>
            <a:spLocks noGrp="1"/>
          </p:cNvSpPr>
          <p:nvPr>
            <p:ph sz="half" idx="1"/>
          </p:nvPr>
        </p:nvSpPr>
        <p:spPr>
          <a:xfrm>
            <a:off x="16458315" y="20025770"/>
            <a:ext cx="16144775" cy="19430881"/>
          </a:xfrm>
          <a:custGeom>
            <a:avLst/>
            <a:gdLst>
              <a:gd name="connsiteX0" fmla="*/ 0 w 15910560"/>
              <a:gd name="connsiteY0" fmla="*/ 2651760 h 19385280"/>
              <a:gd name="connsiteX1" fmla="*/ 2651760 w 15910560"/>
              <a:gd name="connsiteY1" fmla="*/ 0 h 19385280"/>
              <a:gd name="connsiteX2" fmla="*/ 13258800 w 15910560"/>
              <a:gd name="connsiteY2" fmla="*/ 0 h 19385280"/>
              <a:gd name="connsiteX3" fmla="*/ 15910560 w 15910560"/>
              <a:gd name="connsiteY3" fmla="*/ 2651760 h 19385280"/>
              <a:gd name="connsiteX4" fmla="*/ 15910560 w 15910560"/>
              <a:gd name="connsiteY4" fmla="*/ 16733520 h 19385280"/>
              <a:gd name="connsiteX5" fmla="*/ 13258800 w 15910560"/>
              <a:gd name="connsiteY5" fmla="*/ 19385280 h 19385280"/>
              <a:gd name="connsiteX6" fmla="*/ 2651760 w 15910560"/>
              <a:gd name="connsiteY6" fmla="*/ 19385280 h 19385280"/>
              <a:gd name="connsiteX7" fmla="*/ 0 w 15910560"/>
              <a:gd name="connsiteY7" fmla="*/ 16733520 h 19385280"/>
              <a:gd name="connsiteX8" fmla="*/ 0 w 15910560"/>
              <a:gd name="connsiteY8" fmla="*/ 2651760 h 19385280"/>
              <a:gd name="connsiteX0" fmla="*/ 45719 w 15956279"/>
              <a:gd name="connsiteY0" fmla="*/ 2651760 h 19413792"/>
              <a:gd name="connsiteX1" fmla="*/ 2697479 w 15956279"/>
              <a:gd name="connsiteY1" fmla="*/ 0 h 19413792"/>
              <a:gd name="connsiteX2" fmla="*/ 13304519 w 15956279"/>
              <a:gd name="connsiteY2" fmla="*/ 0 h 19413792"/>
              <a:gd name="connsiteX3" fmla="*/ 15956279 w 15956279"/>
              <a:gd name="connsiteY3" fmla="*/ 2651760 h 19413792"/>
              <a:gd name="connsiteX4" fmla="*/ 15956279 w 15956279"/>
              <a:gd name="connsiteY4" fmla="*/ 16733520 h 19413792"/>
              <a:gd name="connsiteX5" fmla="*/ 13304519 w 15956279"/>
              <a:gd name="connsiteY5" fmla="*/ 19385280 h 19413792"/>
              <a:gd name="connsiteX6" fmla="*/ 2697479 w 15956279"/>
              <a:gd name="connsiteY6" fmla="*/ 19385280 h 19413792"/>
              <a:gd name="connsiteX7" fmla="*/ 0 w 15956279"/>
              <a:gd name="connsiteY7" fmla="*/ 18235816 h 19413792"/>
              <a:gd name="connsiteX8" fmla="*/ 45719 w 15956279"/>
              <a:gd name="connsiteY8" fmla="*/ 2651760 h 19413792"/>
              <a:gd name="connsiteX0" fmla="*/ 45719 w 16144775"/>
              <a:gd name="connsiteY0" fmla="*/ 2651760 h 19413792"/>
              <a:gd name="connsiteX1" fmla="*/ 2697479 w 16144775"/>
              <a:gd name="connsiteY1" fmla="*/ 0 h 19413792"/>
              <a:gd name="connsiteX2" fmla="*/ 13304519 w 16144775"/>
              <a:gd name="connsiteY2" fmla="*/ 0 h 19413792"/>
              <a:gd name="connsiteX3" fmla="*/ 15956279 w 16144775"/>
              <a:gd name="connsiteY3" fmla="*/ 2651760 h 19413792"/>
              <a:gd name="connsiteX4" fmla="*/ 16144775 w 16144775"/>
              <a:gd name="connsiteY4" fmla="*/ 18204285 h 19413792"/>
              <a:gd name="connsiteX5" fmla="*/ 13304519 w 16144775"/>
              <a:gd name="connsiteY5" fmla="*/ 19385280 h 19413792"/>
              <a:gd name="connsiteX6" fmla="*/ 2697479 w 16144775"/>
              <a:gd name="connsiteY6" fmla="*/ 19385280 h 19413792"/>
              <a:gd name="connsiteX7" fmla="*/ 0 w 16144775"/>
              <a:gd name="connsiteY7" fmla="*/ 18235816 h 19413792"/>
              <a:gd name="connsiteX8" fmla="*/ 45719 w 16144775"/>
              <a:gd name="connsiteY8" fmla="*/ 2651760 h 19413792"/>
              <a:gd name="connsiteX0" fmla="*/ 45719 w 16144775"/>
              <a:gd name="connsiteY0" fmla="*/ 1226146 h 19430881"/>
              <a:gd name="connsiteX1" fmla="*/ 2697479 w 16144775"/>
              <a:gd name="connsiteY1" fmla="*/ 17089 h 19430881"/>
              <a:gd name="connsiteX2" fmla="*/ 13304519 w 16144775"/>
              <a:gd name="connsiteY2" fmla="*/ 17089 h 19430881"/>
              <a:gd name="connsiteX3" fmla="*/ 15956279 w 16144775"/>
              <a:gd name="connsiteY3" fmla="*/ 2668849 h 19430881"/>
              <a:gd name="connsiteX4" fmla="*/ 16144775 w 16144775"/>
              <a:gd name="connsiteY4" fmla="*/ 18221374 h 19430881"/>
              <a:gd name="connsiteX5" fmla="*/ 13304519 w 16144775"/>
              <a:gd name="connsiteY5" fmla="*/ 19402369 h 19430881"/>
              <a:gd name="connsiteX6" fmla="*/ 2697479 w 16144775"/>
              <a:gd name="connsiteY6" fmla="*/ 19402369 h 19430881"/>
              <a:gd name="connsiteX7" fmla="*/ 0 w 16144775"/>
              <a:gd name="connsiteY7" fmla="*/ 18252905 h 19430881"/>
              <a:gd name="connsiteX8" fmla="*/ 45719 w 16144775"/>
              <a:gd name="connsiteY8" fmla="*/ 1226146 h 19430881"/>
              <a:gd name="connsiteX0" fmla="*/ 45719 w 16144775"/>
              <a:gd name="connsiteY0" fmla="*/ 1226146 h 19430881"/>
              <a:gd name="connsiteX1" fmla="*/ 2697479 w 16144775"/>
              <a:gd name="connsiteY1" fmla="*/ 17089 h 19430881"/>
              <a:gd name="connsiteX2" fmla="*/ 13304519 w 16144775"/>
              <a:gd name="connsiteY2" fmla="*/ 17089 h 19430881"/>
              <a:gd name="connsiteX3" fmla="*/ 16081713 w 16144775"/>
              <a:gd name="connsiteY3" fmla="*/ 1226147 h 19430881"/>
              <a:gd name="connsiteX4" fmla="*/ 16144775 w 16144775"/>
              <a:gd name="connsiteY4" fmla="*/ 18221374 h 19430881"/>
              <a:gd name="connsiteX5" fmla="*/ 13304519 w 16144775"/>
              <a:gd name="connsiteY5" fmla="*/ 19402369 h 19430881"/>
              <a:gd name="connsiteX6" fmla="*/ 2697479 w 16144775"/>
              <a:gd name="connsiteY6" fmla="*/ 19402369 h 19430881"/>
              <a:gd name="connsiteX7" fmla="*/ 0 w 16144775"/>
              <a:gd name="connsiteY7" fmla="*/ 18252905 h 19430881"/>
              <a:gd name="connsiteX8" fmla="*/ 45719 w 16144775"/>
              <a:gd name="connsiteY8" fmla="*/ 1226146 h 1943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4775" h="19430881">
                <a:moveTo>
                  <a:pt x="45719" y="1226146"/>
                </a:moveTo>
                <a:cubicBezTo>
                  <a:pt x="45719" y="-238381"/>
                  <a:pt x="1232952" y="17089"/>
                  <a:pt x="2697479" y="17089"/>
                </a:cubicBezTo>
                <a:lnTo>
                  <a:pt x="13304519" y="17089"/>
                </a:lnTo>
                <a:cubicBezTo>
                  <a:pt x="14769046" y="17089"/>
                  <a:pt x="16081713" y="-238380"/>
                  <a:pt x="16081713" y="1226147"/>
                </a:cubicBezTo>
                <a:lnTo>
                  <a:pt x="16144775" y="18221374"/>
                </a:lnTo>
                <a:cubicBezTo>
                  <a:pt x="16144775" y="19685901"/>
                  <a:pt x="14769046" y="19402369"/>
                  <a:pt x="13304519" y="19402369"/>
                </a:cubicBezTo>
                <a:lnTo>
                  <a:pt x="2697479" y="19402369"/>
                </a:lnTo>
                <a:cubicBezTo>
                  <a:pt x="1232952" y="19402369"/>
                  <a:pt x="0" y="19717432"/>
                  <a:pt x="0" y="18252905"/>
                </a:cubicBezTo>
                <a:cubicBezTo>
                  <a:pt x="0" y="13558985"/>
                  <a:pt x="45719" y="5920066"/>
                  <a:pt x="45719" y="122614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00" dirty="0"/>
              <a:t>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57199" y="39496181"/>
            <a:ext cx="32004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536983"/>
            <a:ext cx="5157216" cy="29961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142" y="41119567"/>
            <a:ext cx="6327058" cy="183101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34632" y="40088261"/>
            <a:ext cx="17049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2020 Student Research Symposium</a:t>
            </a:r>
          </a:p>
          <a:p>
            <a:pPr algn="ctr"/>
            <a:r>
              <a:rPr lang="en-US" sz="6000" b="1" dirty="0"/>
              <a:t>Statesboro, Georgia</a:t>
            </a:r>
          </a:p>
          <a:p>
            <a:pPr algn="ctr"/>
            <a:r>
              <a:rPr lang="en-US" sz="6000" b="1" dirty="0"/>
              <a:t>April 24,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1EB50-75A8-664C-94C4-8EE8669F7198}"/>
              </a:ext>
            </a:extLst>
          </p:cNvPr>
          <p:cNvSpPr txBox="1"/>
          <p:nvPr/>
        </p:nvSpPr>
        <p:spPr>
          <a:xfrm>
            <a:off x="892933" y="26881833"/>
            <a:ext cx="896111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Wavelet Analysis: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4-level wavelet decomposition using db2 wavelet.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Wavelet analysis varies the time-frequency aspect ratio, producing good frequency localization at low frequencies (long time windows) and good time localization at high frequencies (short time windows).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first four statistical moments (mean, variance, skewness, kurtosis) are calculated for each wavelet vector. </a:t>
            </a:r>
            <a:endParaRPr lang="en-US" sz="3400" dirty="0">
              <a:latin typeface="Helvetica" pitchFamily="34" charset="0"/>
            </a:endParaRPr>
          </a:p>
          <a:p>
            <a:endParaRPr lang="en-US" sz="3400" dirty="0"/>
          </a:p>
        </p:txBody>
      </p:sp>
      <p:pic>
        <p:nvPicPr>
          <p:cNvPr id="23" name="Google Shape;176;p21">
            <a:extLst>
              <a:ext uri="{FF2B5EF4-FFF2-40B4-BE49-F238E27FC236}">
                <a16:creationId xmlns:a16="http://schemas.microsoft.com/office/drawing/2014/main" id="{33C98A79-B045-A148-B8FD-74FFE12669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124" t="6277" r="6857" b="-2072"/>
          <a:stretch/>
        </p:blipFill>
        <p:spPr>
          <a:xfrm>
            <a:off x="9469729" y="27074319"/>
            <a:ext cx="6644822" cy="582698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4">
            <a:extLst>
              <a:ext uri="{FF2B5EF4-FFF2-40B4-BE49-F238E27FC236}">
                <a16:creationId xmlns:a16="http://schemas.microsoft.com/office/drawing/2014/main" id="{22CCE91C-C3BE-A740-BFA1-DB7FA830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855" y="20517087"/>
            <a:ext cx="7950436" cy="621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400" b="1" dirty="0"/>
              <a:t>Band Power Feature Extraction: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14-channel band power data is calculated using Welch's periodogram.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Integrating PSD over frequency bands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Uses: Continuous Control (Vibrato, Aftertouch, Tremolo, </a:t>
            </a:r>
            <a:r>
              <a:rPr lang="en-US" sz="3400" dirty="0" err="1"/>
              <a:t>etc</a:t>
            </a:r>
            <a:r>
              <a:rPr lang="en-US" sz="3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34" charset="0"/>
              </a:rPr>
              <a:t>Frequency Bands: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34" charset="0"/>
              </a:rPr>
              <a:t>Theta (4 – 8 Hz)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34" charset="0"/>
              </a:rPr>
              <a:t>Alpha (8 – 12 Hz)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34" charset="0"/>
              </a:rPr>
              <a:t>Beta (12– 30 Hz)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34" charset="0"/>
              </a:rPr>
              <a:t>Gamma (30 – 60 Hz)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400" dirty="0">
              <a:latin typeface="Helvetica" pitchFamily="34" charset="0"/>
            </a:endParaRPr>
          </a:p>
        </p:txBody>
      </p:sp>
      <p:sp>
        <p:nvSpPr>
          <p:cNvPr id="25" name="Text Box 47">
            <a:extLst>
              <a:ext uri="{FF2B5EF4-FFF2-40B4-BE49-F238E27FC236}">
                <a16:creationId xmlns:a16="http://schemas.microsoft.com/office/drawing/2014/main" id="{7E7F567F-E672-774C-983D-223BE400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2822" y="32472932"/>
            <a:ext cx="6138637" cy="57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52677" tIns="76341" rIns="152677" bIns="76341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3000" i="1" dirty="0">
                <a:latin typeface="Helvetica" pitchFamily="34" charset="0"/>
              </a:rPr>
              <a:t>Wavelet Decomposition of a Smile </a:t>
            </a:r>
          </a:p>
        </p:txBody>
      </p:sp>
      <p:sp>
        <p:nvSpPr>
          <p:cNvPr id="26" name="Text Box 47">
            <a:extLst>
              <a:ext uri="{FF2B5EF4-FFF2-40B4-BE49-F238E27FC236}">
                <a16:creationId xmlns:a16="http://schemas.microsoft.com/office/drawing/2014/main" id="{83F6AED3-8EB4-7B40-A5B8-32411B59C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1223" y="28233938"/>
            <a:ext cx="9401208" cy="57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52677" tIns="76341" rIns="152677" bIns="76341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3000" i="1" dirty="0">
                <a:latin typeface="Helvetica" pitchFamily="34" charset="0"/>
              </a:rPr>
              <a:t>Pattern Definitions for a Generative Arpeggio Pattern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11FCF1-A947-7640-846F-4FDB1280EE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604" r="8653" b="4281"/>
          <a:stretch/>
        </p:blipFill>
        <p:spPr>
          <a:xfrm>
            <a:off x="9367665" y="20550747"/>
            <a:ext cx="6306807" cy="5044156"/>
          </a:xfrm>
          <a:prstGeom prst="rect">
            <a:avLst/>
          </a:prstGeom>
        </p:spPr>
      </p:pic>
      <p:sp>
        <p:nvSpPr>
          <p:cNvPr id="32" name="Text Box 47">
            <a:extLst>
              <a:ext uri="{FF2B5EF4-FFF2-40B4-BE49-F238E27FC236}">
                <a16:creationId xmlns:a16="http://schemas.microsoft.com/office/drawing/2014/main" id="{BBCD176D-C2C4-2848-9486-5E85F481D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06" y="7944063"/>
            <a:ext cx="15589945" cy="555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52677" tIns="76341" rIns="152677" bIns="76341">
            <a:spAutoFit/>
          </a:bodyPr>
          <a:lstStyle/>
          <a:p>
            <a:pPr marL="457200" indent="-4572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34" charset="0"/>
              </a:rPr>
              <a:t>A problem of accessibility in music</a:t>
            </a:r>
          </a:p>
          <a:p>
            <a:pPr marL="457200" indent="-4572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34" charset="0"/>
              </a:rPr>
              <a:t>Brain Computer Music Interfaces (BCMIs) </a:t>
            </a:r>
            <a:r>
              <a:rPr lang="en-US" sz="3600" dirty="0"/>
              <a:t>have been designed for numerous applications, such as musical neurofeedback, music composition, and special needs.</a:t>
            </a:r>
          </a:p>
          <a:p>
            <a:pPr marL="914400" lvl="1" indent="-4572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some of these systems are designed for medical or research grade EEG devices, making affordability an issue when considering widespread use. </a:t>
            </a:r>
          </a:p>
          <a:p>
            <a:pPr marL="914400" lvl="1" indent="-4572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A brain-computer interface that uses facial expression signals reduces the learning curve typically introduced by motor imagery (MI) systems, since MI EEG data requires significant user concentration to generate. </a:t>
            </a:r>
          </a:p>
          <a:p>
            <a:pPr marL="457200" indent="-4572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400" dirty="0">
              <a:latin typeface="Helvetica" pitchFamily="34" charset="0"/>
            </a:endParaRPr>
          </a:p>
          <a:p>
            <a:pPr marL="457200" indent="-4572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400" dirty="0">
              <a:latin typeface="Helvetica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F4595-D9CA-D249-89F7-3C89B853D220}"/>
              </a:ext>
            </a:extLst>
          </p:cNvPr>
          <p:cNvSpPr txBox="1"/>
          <p:nvPr/>
        </p:nvSpPr>
        <p:spPr>
          <a:xfrm>
            <a:off x="695933" y="12613678"/>
            <a:ext cx="152808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/>
              <a:t>MusEEG</a:t>
            </a:r>
            <a:r>
              <a:rPr lang="en-US" sz="3400" b="1" dirty="0"/>
              <a:t>:</a:t>
            </a:r>
            <a:endParaRPr lang="en-US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Uses commercial grade </a:t>
            </a:r>
            <a:r>
              <a:rPr lang="en-US" sz="3400" dirty="0" err="1"/>
              <a:t>Emotiv</a:t>
            </a:r>
            <a:r>
              <a:rPr lang="en-US" sz="3400" dirty="0"/>
              <a:t> EPOC+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Facial Expressions are preprocessed using wavelet transform and statistical analysis, and classified using an Artificial Neural Network (ANN).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Classification result is sent to </a:t>
            </a:r>
            <a:r>
              <a:rPr lang="en-US" sz="3400" dirty="0" err="1"/>
              <a:t>SuperCollider</a:t>
            </a:r>
            <a:r>
              <a:rPr lang="en-US" sz="3400" dirty="0"/>
              <a:t>/Software Instrument via OSC/MIDI.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C3257CA-4D4C-AD42-92F8-60BFE654D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2" y="15990222"/>
            <a:ext cx="2210222" cy="1536910"/>
          </a:xfrm>
          <a:prstGeom prst="rect">
            <a:avLst/>
          </a:prstGeom>
        </p:spPr>
      </p:pic>
      <p:sp>
        <p:nvSpPr>
          <p:cNvPr id="37" name="Text Box 47">
            <a:extLst>
              <a:ext uri="{FF2B5EF4-FFF2-40B4-BE49-F238E27FC236}">
                <a16:creationId xmlns:a16="http://schemas.microsoft.com/office/drawing/2014/main" id="{C1FA597B-91D2-5E47-A826-ED5F955C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33" y="33480701"/>
            <a:ext cx="9038119" cy="533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52677" tIns="76341" rIns="152677" bIns="76341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3400" b="1" dirty="0">
                <a:latin typeface="Helvetica" pitchFamily="34" charset="0"/>
              </a:rPr>
              <a:t>Classification</a:t>
            </a:r>
            <a:r>
              <a:rPr lang="en-US" sz="3400" dirty="0">
                <a:latin typeface="Helvetica" pitchFamily="34" charset="0"/>
              </a:rPr>
              <a:t>:</a:t>
            </a:r>
          </a:p>
          <a:p>
            <a:pPr marL="457200" indent="-4572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34" charset="0"/>
              </a:rPr>
              <a:t>Input Features:</a:t>
            </a:r>
          </a:p>
          <a:p>
            <a:pPr marL="914400" lvl="1" indent="-4572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34" charset="0"/>
              </a:rPr>
              <a:t>4 statistical moments x 5 wavelet vectors x 14 EEG channels</a:t>
            </a:r>
          </a:p>
          <a:p>
            <a:pPr marL="914400" lvl="1" indent="-4572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34" charset="0"/>
              </a:rPr>
              <a:t>= 280 features for ANN model</a:t>
            </a:r>
          </a:p>
          <a:p>
            <a:pPr marL="914400" lvl="1" indent="-4572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34" charset="0"/>
              </a:rPr>
              <a:t>Data is normalized using </a:t>
            </a:r>
            <a:r>
              <a:rPr lang="en-US" sz="3400" dirty="0" err="1">
                <a:latin typeface="Helvetica" pitchFamily="34" charset="0"/>
              </a:rPr>
              <a:t>MinMaxScaler</a:t>
            </a:r>
            <a:r>
              <a:rPr lang="en-US" sz="3400" dirty="0">
                <a:latin typeface="Helvetica" pitchFamily="34" charset="0"/>
              </a:rPr>
              <a:t> before ANN. </a:t>
            </a:r>
          </a:p>
          <a:p>
            <a:pPr marL="1028700" lvl="1" indent="-5715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400" i="1" dirty="0" err="1">
                <a:latin typeface="Helvetica" pitchFamily="34" charset="0"/>
              </a:rPr>
              <a:t>bigBrain</a:t>
            </a:r>
            <a:r>
              <a:rPr lang="en-US" sz="3400" i="1" dirty="0">
                <a:latin typeface="Helvetica" pitchFamily="34" charset="0"/>
              </a:rPr>
              <a:t> </a:t>
            </a:r>
            <a:r>
              <a:rPr lang="en-US" sz="3400" dirty="0">
                <a:latin typeface="Helvetica" pitchFamily="34" charset="0"/>
              </a:rPr>
              <a:t>(ANN)</a:t>
            </a:r>
            <a:endParaRPr lang="en-US" sz="3400" i="1" dirty="0">
              <a:latin typeface="Helvetica" pitchFamily="34" charset="0"/>
            </a:endParaRPr>
          </a:p>
          <a:p>
            <a:pPr marL="1485900" lvl="2" indent="-5715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34" charset="0"/>
              </a:rPr>
              <a:t>Classifies 320-sample chunks (1.5s) to determine what facial expression is present (smile, scrunch, etc.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8A1F23-9053-864A-B908-7DD0DC28B6C6}"/>
              </a:ext>
            </a:extLst>
          </p:cNvPr>
          <p:cNvSpPr/>
          <p:nvPr/>
        </p:nvSpPr>
        <p:spPr>
          <a:xfrm>
            <a:off x="16921778" y="29101957"/>
            <a:ext cx="15322488" cy="12126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/>
              <a:t>Problem</a:t>
            </a:r>
            <a:r>
              <a:rPr lang="en-US" sz="3400" dirty="0"/>
              <a:t>: </a:t>
            </a:r>
            <a:r>
              <a:rPr lang="en-US" sz="3400" dirty="0" err="1"/>
              <a:t>MusEEG</a:t>
            </a:r>
            <a:r>
              <a:rPr lang="en-US" sz="3400" dirty="0"/>
              <a:t> sends a limited amount of discrete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/>
              <a:t>Solution</a:t>
            </a:r>
            <a:r>
              <a:rPr lang="en-US" sz="3400" dirty="0"/>
              <a:t>: </a:t>
            </a:r>
            <a:r>
              <a:rPr lang="en-US" sz="3400" dirty="0" err="1"/>
              <a:t>SuperCollider’s</a:t>
            </a:r>
            <a:r>
              <a:rPr lang="en-US" sz="3400" dirty="0"/>
              <a:t> Pattern system allows control of higher-level musical events (chords, phrases, drum beats, pre-recorded samples) instead of single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 err="1"/>
              <a:t>OSCdefs</a:t>
            </a:r>
            <a:r>
              <a:rPr lang="en-US" sz="3400" dirty="0"/>
              <a:t> execute a callback function upon receiving a band power or facial expression message from </a:t>
            </a:r>
            <a:r>
              <a:rPr lang="en-US" sz="3400" dirty="0" err="1"/>
              <a:t>MusEEG</a:t>
            </a:r>
            <a:r>
              <a:rPr lang="en-US" sz="3400" dirty="0"/>
              <a:t>.</a:t>
            </a:r>
          </a:p>
          <a:p>
            <a:endParaRPr lang="en-US" sz="3400" b="1" dirty="0"/>
          </a:p>
          <a:p>
            <a:r>
              <a:rPr lang="en-US" sz="3400" b="1" dirty="0"/>
              <a:t>Example: A Generative Arpeggio Pattern</a:t>
            </a:r>
            <a:endParaRPr lang="en-US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A smile expression randomly chooses a new chord from a pre-existing chord bank.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A scrunch expression increases the number of overtones to choose from.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A raise eyebrows expression decreases the number of overtones to choose from.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A look left expression decreases note density with respect to time.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A look right expression increases note density with respect to time.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400" b="1" dirty="0"/>
          </a:p>
          <a:p>
            <a:r>
              <a:rPr lang="en-US" sz="3400" b="1" dirty="0"/>
              <a:t>Example: A Generative Drum Beat Sequencer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A smile expression toggles the kick drum on and off.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A scrunch expression toggles the hi hat on and off.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A raise eyebrows expression toggles the snare drum on and off.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A look left expression decreases overall beat tempo.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/>
              <a:t>A look right expression increases overall beat tempo.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400" dirty="0"/>
          </a:p>
          <a:p>
            <a:endParaRPr lang="en-US" sz="3400" dirty="0"/>
          </a:p>
          <a:p>
            <a:endParaRPr lang="en-US" sz="3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892D2D-56FC-FD4D-A984-5EEE58DC57FF}"/>
              </a:ext>
            </a:extLst>
          </p:cNvPr>
          <p:cNvSpPr/>
          <p:nvPr/>
        </p:nvSpPr>
        <p:spPr>
          <a:xfrm>
            <a:off x="5385991" y="6907402"/>
            <a:ext cx="656968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/>
              <a:t>Abstract // Introduction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C4049D-ADAD-8B43-B1B4-28BA9194EB13}"/>
              </a:ext>
            </a:extLst>
          </p:cNvPr>
          <p:cNvSpPr/>
          <p:nvPr/>
        </p:nvSpPr>
        <p:spPr>
          <a:xfrm>
            <a:off x="22464026" y="20225810"/>
            <a:ext cx="39212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 err="1"/>
              <a:t>SuperCollider</a:t>
            </a:r>
            <a:endParaRPr lang="en-US" sz="5000" b="1" dirty="0"/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FB059517-A48A-BE48-8D06-6411E504708C}"/>
              </a:ext>
            </a:extLst>
          </p:cNvPr>
          <p:cNvSpPr txBox="1">
            <a:spLocks/>
          </p:cNvSpPr>
          <p:nvPr/>
        </p:nvSpPr>
        <p:spPr>
          <a:xfrm>
            <a:off x="618107" y="26501144"/>
            <a:ext cx="15796260" cy="6543765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22960" indent="-822960" algn="l" defTabSz="3291840" rtl="0" eaLnBrk="1" latinLnBrk="0" hangingPunct="1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0664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256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3444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9903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7200" dirty="0"/>
          </a:p>
        </p:txBody>
      </p:sp>
      <p:sp>
        <p:nvSpPr>
          <p:cNvPr id="54" name="Content Placeholder 5">
            <a:extLst>
              <a:ext uri="{FF2B5EF4-FFF2-40B4-BE49-F238E27FC236}">
                <a16:creationId xmlns:a16="http://schemas.microsoft.com/office/drawing/2014/main" id="{7FB376D3-E120-F342-BDE2-E45965B6E535}"/>
              </a:ext>
            </a:extLst>
          </p:cNvPr>
          <p:cNvSpPr txBox="1">
            <a:spLocks/>
          </p:cNvSpPr>
          <p:nvPr/>
        </p:nvSpPr>
        <p:spPr>
          <a:xfrm>
            <a:off x="487913" y="33185442"/>
            <a:ext cx="15796260" cy="6102839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22960" indent="-822960" algn="l" defTabSz="3291840" rtl="0" eaLnBrk="1" latinLnBrk="0" hangingPunct="1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0664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256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3444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9903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72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A2C4BE-879A-0044-BC63-6BB37C6C7C17}"/>
              </a:ext>
            </a:extLst>
          </p:cNvPr>
          <p:cNvSpPr/>
          <p:nvPr/>
        </p:nvSpPr>
        <p:spPr>
          <a:xfrm>
            <a:off x="18107345" y="7020302"/>
            <a:ext cx="386278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/>
              <a:t>Program Flow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B3DD1C0-9D34-B34D-8300-5266716C0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030" y="15914140"/>
            <a:ext cx="1496425" cy="1496425"/>
          </a:xfrm>
          <a:prstGeom prst="rect">
            <a:avLst/>
          </a:prstGeom>
        </p:spPr>
      </p:pic>
      <p:pic>
        <p:nvPicPr>
          <p:cNvPr id="70" name="Google Shape;186;p22">
            <a:extLst>
              <a:ext uri="{FF2B5EF4-FFF2-40B4-BE49-F238E27FC236}">
                <a16:creationId xmlns:a16="http://schemas.microsoft.com/office/drawing/2014/main" id="{02865BBE-9FF8-3346-B365-D8FA60B0437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3608" b="27893"/>
          <a:stretch/>
        </p:blipFill>
        <p:spPr>
          <a:xfrm>
            <a:off x="3839078" y="15371301"/>
            <a:ext cx="2003562" cy="277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EE7E046-7589-4B46-9A62-88D8260EF7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035" t="20142" r="13080"/>
          <a:stretch/>
        </p:blipFill>
        <p:spPr>
          <a:xfrm>
            <a:off x="6874538" y="15886263"/>
            <a:ext cx="2979514" cy="170221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B1ACA96-6D4F-0D40-8BAF-486AD8C2EC6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574" r="11774"/>
          <a:stretch/>
        </p:blipFill>
        <p:spPr>
          <a:xfrm>
            <a:off x="12969351" y="15777511"/>
            <a:ext cx="2979514" cy="22733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9E1E88C-1AA3-D94A-BD58-4879EFF552E9}"/>
              </a:ext>
            </a:extLst>
          </p:cNvPr>
          <p:cNvSpPr txBox="1"/>
          <p:nvPr/>
        </p:nvSpPr>
        <p:spPr>
          <a:xfrm>
            <a:off x="3705351" y="18471562"/>
            <a:ext cx="2289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Feature </a:t>
            </a:r>
            <a:br>
              <a:rPr lang="en-US" sz="4000" dirty="0"/>
            </a:br>
            <a:r>
              <a:rPr lang="en-US" sz="4000" dirty="0"/>
              <a:t>Extraction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43B606-6E08-F94D-94B1-E0AA1DDA68C2}"/>
              </a:ext>
            </a:extLst>
          </p:cNvPr>
          <p:cNvSpPr txBox="1"/>
          <p:nvPr/>
        </p:nvSpPr>
        <p:spPr>
          <a:xfrm>
            <a:off x="815933" y="17530542"/>
            <a:ext cx="18971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EEG</a:t>
            </a:r>
            <a:br>
              <a:rPr lang="en-US" sz="4000" dirty="0"/>
            </a:br>
            <a:r>
              <a:rPr lang="en-US" sz="4000" dirty="0"/>
              <a:t>Headset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55197C-D005-5041-A971-4153AE875691}"/>
              </a:ext>
            </a:extLst>
          </p:cNvPr>
          <p:cNvSpPr txBox="1"/>
          <p:nvPr/>
        </p:nvSpPr>
        <p:spPr>
          <a:xfrm>
            <a:off x="6965657" y="17947962"/>
            <a:ext cx="2289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Artificial</a:t>
            </a:r>
            <a:br>
              <a:rPr lang="en-US" sz="4000" dirty="0"/>
            </a:br>
            <a:r>
              <a:rPr lang="en-US" sz="4000" dirty="0"/>
              <a:t>Neural </a:t>
            </a:r>
            <a:br>
              <a:rPr lang="en-US" sz="4000" dirty="0"/>
            </a:br>
            <a:r>
              <a:rPr lang="en-US" sz="4000" dirty="0"/>
              <a:t>Network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5FA41D-BD87-984C-8CE7-39EBB22DF63B}"/>
              </a:ext>
            </a:extLst>
          </p:cNvPr>
          <p:cNvSpPr txBox="1"/>
          <p:nvPr/>
        </p:nvSpPr>
        <p:spPr>
          <a:xfrm>
            <a:off x="9954758" y="17702120"/>
            <a:ext cx="25511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SuperCollider</a:t>
            </a:r>
            <a:br>
              <a:rPr lang="en-US" sz="3200" dirty="0"/>
            </a:br>
            <a:r>
              <a:rPr lang="en-US" sz="3200" dirty="0"/>
              <a:t>music </a:t>
            </a:r>
            <a:br>
              <a:rPr lang="en-US" sz="3200" dirty="0"/>
            </a:br>
            <a:r>
              <a:rPr lang="en-US" sz="3200" dirty="0"/>
              <a:t>programming</a:t>
            </a:r>
          </a:p>
          <a:p>
            <a:pPr algn="ctr"/>
            <a:r>
              <a:rPr lang="en-US" sz="3200" dirty="0"/>
              <a:t>language</a:t>
            </a:r>
          </a:p>
          <a:p>
            <a:pPr algn="ctr"/>
            <a:endParaRPr lang="en-US" sz="3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06233E-257D-3A48-9C5F-0286585D9740}"/>
              </a:ext>
            </a:extLst>
          </p:cNvPr>
          <p:cNvSpPr txBox="1"/>
          <p:nvPr/>
        </p:nvSpPr>
        <p:spPr>
          <a:xfrm>
            <a:off x="13203041" y="17838319"/>
            <a:ext cx="228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Music!</a:t>
            </a:r>
          </a:p>
        </p:txBody>
      </p:sp>
      <p:pic>
        <p:nvPicPr>
          <p:cNvPr id="85" name="Picture 84" descr="A close up of a keyboard&#10;&#10;Description automatically generated">
            <a:extLst>
              <a:ext uri="{FF2B5EF4-FFF2-40B4-BE49-F238E27FC236}">
                <a16:creationId xmlns:a16="http://schemas.microsoft.com/office/drawing/2014/main" id="{C9B17123-A1AF-A94B-8E4D-5C81DA39F5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787" y="33797784"/>
            <a:ext cx="5791844" cy="4582558"/>
          </a:xfrm>
          <a:prstGeom prst="rect">
            <a:avLst/>
          </a:prstGeom>
        </p:spPr>
      </p:pic>
      <p:sp>
        <p:nvSpPr>
          <p:cNvPr id="86" name="Text Box 47">
            <a:extLst>
              <a:ext uri="{FF2B5EF4-FFF2-40B4-BE49-F238E27FC236}">
                <a16:creationId xmlns:a16="http://schemas.microsoft.com/office/drawing/2014/main" id="{F6F82A12-1495-A346-AB42-58B20700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9042" y="38533832"/>
            <a:ext cx="6349516" cy="57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52677" tIns="76341" rIns="152677" bIns="76341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3000" i="1" dirty="0">
                <a:latin typeface="Helvetica" pitchFamily="34" charset="0"/>
              </a:rPr>
              <a:t>Confusion Matrix for ANN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AD37623-344D-1244-94DE-9D7182585530}"/>
              </a:ext>
            </a:extLst>
          </p:cNvPr>
          <p:cNvSpPr/>
          <p:nvPr/>
        </p:nvSpPr>
        <p:spPr>
          <a:xfrm>
            <a:off x="24747553" y="7090949"/>
            <a:ext cx="771621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/>
              <a:t>MIDI / Open Sound Control</a:t>
            </a:r>
          </a:p>
        </p:txBody>
      </p:sp>
      <p:sp>
        <p:nvSpPr>
          <p:cNvPr id="89" name="Content Placeholder 5">
            <a:extLst>
              <a:ext uri="{FF2B5EF4-FFF2-40B4-BE49-F238E27FC236}">
                <a16:creationId xmlns:a16="http://schemas.microsoft.com/office/drawing/2014/main" id="{FFBBDFE6-2EFD-1F40-A382-744D8D4A04A2}"/>
              </a:ext>
            </a:extLst>
          </p:cNvPr>
          <p:cNvSpPr txBox="1">
            <a:spLocks/>
          </p:cNvSpPr>
          <p:nvPr/>
        </p:nvSpPr>
        <p:spPr>
          <a:xfrm>
            <a:off x="24193814" y="6879983"/>
            <a:ext cx="8306110" cy="13083729"/>
          </a:xfrm>
          <a:custGeom>
            <a:avLst/>
            <a:gdLst>
              <a:gd name="connsiteX0" fmla="*/ 0 w 8232958"/>
              <a:gd name="connsiteY0" fmla="*/ 1372160 h 13083252"/>
              <a:gd name="connsiteX1" fmla="*/ 1372160 w 8232958"/>
              <a:gd name="connsiteY1" fmla="*/ 0 h 13083252"/>
              <a:gd name="connsiteX2" fmla="*/ 6860798 w 8232958"/>
              <a:gd name="connsiteY2" fmla="*/ 0 h 13083252"/>
              <a:gd name="connsiteX3" fmla="*/ 8232958 w 8232958"/>
              <a:gd name="connsiteY3" fmla="*/ 1372160 h 13083252"/>
              <a:gd name="connsiteX4" fmla="*/ 8232958 w 8232958"/>
              <a:gd name="connsiteY4" fmla="*/ 11711092 h 13083252"/>
              <a:gd name="connsiteX5" fmla="*/ 6860798 w 8232958"/>
              <a:gd name="connsiteY5" fmla="*/ 13083252 h 13083252"/>
              <a:gd name="connsiteX6" fmla="*/ 1372160 w 8232958"/>
              <a:gd name="connsiteY6" fmla="*/ 13083252 h 13083252"/>
              <a:gd name="connsiteX7" fmla="*/ 0 w 8232958"/>
              <a:gd name="connsiteY7" fmla="*/ 11711092 h 13083252"/>
              <a:gd name="connsiteX8" fmla="*/ 0 w 8232958"/>
              <a:gd name="connsiteY8" fmla="*/ 1372160 h 13083252"/>
              <a:gd name="connsiteX0" fmla="*/ 0 w 8306110"/>
              <a:gd name="connsiteY0" fmla="*/ 786944 h 13083252"/>
              <a:gd name="connsiteX1" fmla="*/ 1445312 w 8306110"/>
              <a:gd name="connsiteY1" fmla="*/ 0 h 13083252"/>
              <a:gd name="connsiteX2" fmla="*/ 6933950 w 8306110"/>
              <a:gd name="connsiteY2" fmla="*/ 0 h 13083252"/>
              <a:gd name="connsiteX3" fmla="*/ 8306110 w 8306110"/>
              <a:gd name="connsiteY3" fmla="*/ 1372160 h 13083252"/>
              <a:gd name="connsiteX4" fmla="*/ 8306110 w 8306110"/>
              <a:gd name="connsiteY4" fmla="*/ 11711092 h 13083252"/>
              <a:gd name="connsiteX5" fmla="*/ 6933950 w 8306110"/>
              <a:gd name="connsiteY5" fmla="*/ 13083252 h 13083252"/>
              <a:gd name="connsiteX6" fmla="*/ 1445312 w 8306110"/>
              <a:gd name="connsiteY6" fmla="*/ 13083252 h 13083252"/>
              <a:gd name="connsiteX7" fmla="*/ 73152 w 8306110"/>
              <a:gd name="connsiteY7" fmla="*/ 11711092 h 13083252"/>
              <a:gd name="connsiteX8" fmla="*/ 0 w 8306110"/>
              <a:gd name="connsiteY8" fmla="*/ 786944 h 13083252"/>
              <a:gd name="connsiteX0" fmla="*/ 36576 w 8232958"/>
              <a:gd name="connsiteY0" fmla="*/ 786944 h 13083252"/>
              <a:gd name="connsiteX1" fmla="*/ 1372160 w 8232958"/>
              <a:gd name="connsiteY1" fmla="*/ 0 h 13083252"/>
              <a:gd name="connsiteX2" fmla="*/ 6860798 w 8232958"/>
              <a:gd name="connsiteY2" fmla="*/ 0 h 13083252"/>
              <a:gd name="connsiteX3" fmla="*/ 8232958 w 8232958"/>
              <a:gd name="connsiteY3" fmla="*/ 1372160 h 13083252"/>
              <a:gd name="connsiteX4" fmla="*/ 8232958 w 8232958"/>
              <a:gd name="connsiteY4" fmla="*/ 11711092 h 13083252"/>
              <a:gd name="connsiteX5" fmla="*/ 6860798 w 8232958"/>
              <a:gd name="connsiteY5" fmla="*/ 13083252 h 13083252"/>
              <a:gd name="connsiteX6" fmla="*/ 1372160 w 8232958"/>
              <a:gd name="connsiteY6" fmla="*/ 13083252 h 13083252"/>
              <a:gd name="connsiteX7" fmla="*/ 0 w 8232958"/>
              <a:gd name="connsiteY7" fmla="*/ 11711092 h 13083252"/>
              <a:gd name="connsiteX8" fmla="*/ 36576 w 8232958"/>
              <a:gd name="connsiteY8" fmla="*/ 786944 h 13083252"/>
              <a:gd name="connsiteX0" fmla="*/ 36576 w 8269534"/>
              <a:gd name="connsiteY0" fmla="*/ 786944 h 13083252"/>
              <a:gd name="connsiteX1" fmla="*/ 1372160 w 8269534"/>
              <a:gd name="connsiteY1" fmla="*/ 0 h 13083252"/>
              <a:gd name="connsiteX2" fmla="*/ 6860798 w 8269534"/>
              <a:gd name="connsiteY2" fmla="*/ 0 h 13083252"/>
              <a:gd name="connsiteX3" fmla="*/ 8269534 w 8269534"/>
              <a:gd name="connsiteY3" fmla="*/ 860096 h 13083252"/>
              <a:gd name="connsiteX4" fmla="*/ 8232958 w 8269534"/>
              <a:gd name="connsiteY4" fmla="*/ 11711092 h 13083252"/>
              <a:gd name="connsiteX5" fmla="*/ 6860798 w 8269534"/>
              <a:gd name="connsiteY5" fmla="*/ 13083252 h 13083252"/>
              <a:gd name="connsiteX6" fmla="*/ 1372160 w 8269534"/>
              <a:gd name="connsiteY6" fmla="*/ 13083252 h 13083252"/>
              <a:gd name="connsiteX7" fmla="*/ 0 w 8269534"/>
              <a:gd name="connsiteY7" fmla="*/ 11711092 h 13083252"/>
              <a:gd name="connsiteX8" fmla="*/ 36576 w 8269534"/>
              <a:gd name="connsiteY8" fmla="*/ 786944 h 13083252"/>
              <a:gd name="connsiteX0" fmla="*/ 36576 w 8232958"/>
              <a:gd name="connsiteY0" fmla="*/ 786944 h 13083252"/>
              <a:gd name="connsiteX1" fmla="*/ 1372160 w 8232958"/>
              <a:gd name="connsiteY1" fmla="*/ 0 h 13083252"/>
              <a:gd name="connsiteX2" fmla="*/ 6860798 w 8232958"/>
              <a:gd name="connsiteY2" fmla="*/ 0 h 13083252"/>
              <a:gd name="connsiteX3" fmla="*/ 8232958 w 8232958"/>
              <a:gd name="connsiteY3" fmla="*/ 786944 h 13083252"/>
              <a:gd name="connsiteX4" fmla="*/ 8232958 w 8232958"/>
              <a:gd name="connsiteY4" fmla="*/ 11711092 h 13083252"/>
              <a:gd name="connsiteX5" fmla="*/ 6860798 w 8232958"/>
              <a:gd name="connsiteY5" fmla="*/ 13083252 h 13083252"/>
              <a:gd name="connsiteX6" fmla="*/ 1372160 w 8232958"/>
              <a:gd name="connsiteY6" fmla="*/ 13083252 h 13083252"/>
              <a:gd name="connsiteX7" fmla="*/ 0 w 8232958"/>
              <a:gd name="connsiteY7" fmla="*/ 11711092 h 13083252"/>
              <a:gd name="connsiteX8" fmla="*/ 36576 w 8232958"/>
              <a:gd name="connsiteY8" fmla="*/ 786944 h 13083252"/>
              <a:gd name="connsiteX0" fmla="*/ 36576 w 8269534"/>
              <a:gd name="connsiteY0" fmla="*/ 786944 h 13083729"/>
              <a:gd name="connsiteX1" fmla="*/ 1372160 w 8269534"/>
              <a:gd name="connsiteY1" fmla="*/ 0 h 13083729"/>
              <a:gd name="connsiteX2" fmla="*/ 6860798 w 8269534"/>
              <a:gd name="connsiteY2" fmla="*/ 0 h 13083729"/>
              <a:gd name="connsiteX3" fmla="*/ 8232958 w 8269534"/>
              <a:gd name="connsiteY3" fmla="*/ 786944 h 13083729"/>
              <a:gd name="connsiteX4" fmla="*/ 8269534 w 8269534"/>
              <a:gd name="connsiteY4" fmla="*/ 12369460 h 13083729"/>
              <a:gd name="connsiteX5" fmla="*/ 6860798 w 8269534"/>
              <a:gd name="connsiteY5" fmla="*/ 13083252 h 13083729"/>
              <a:gd name="connsiteX6" fmla="*/ 1372160 w 8269534"/>
              <a:gd name="connsiteY6" fmla="*/ 13083252 h 13083729"/>
              <a:gd name="connsiteX7" fmla="*/ 0 w 8269534"/>
              <a:gd name="connsiteY7" fmla="*/ 11711092 h 13083729"/>
              <a:gd name="connsiteX8" fmla="*/ 36576 w 8269534"/>
              <a:gd name="connsiteY8" fmla="*/ 786944 h 13083729"/>
              <a:gd name="connsiteX0" fmla="*/ 73152 w 8306110"/>
              <a:gd name="connsiteY0" fmla="*/ 786944 h 13083729"/>
              <a:gd name="connsiteX1" fmla="*/ 1408736 w 8306110"/>
              <a:gd name="connsiteY1" fmla="*/ 0 h 13083729"/>
              <a:gd name="connsiteX2" fmla="*/ 6897374 w 8306110"/>
              <a:gd name="connsiteY2" fmla="*/ 0 h 13083729"/>
              <a:gd name="connsiteX3" fmla="*/ 8269534 w 8306110"/>
              <a:gd name="connsiteY3" fmla="*/ 786944 h 13083729"/>
              <a:gd name="connsiteX4" fmla="*/ 8306110 w 8306110"/>
              <a:gd name="connsiteY4" fmla="*/ 12369460 h 13083729"/>
              <a:gd name="connsiteX5" fmla="*/ 6897374 w 8306110"/>
              <a:gd name="connsiteY5" fmla="*/ 13083252 h 13083729"/>
              <a:gd name="connsiteX6" fmla="*/ 1408736 w 8306110"/>
              <a:gd name="connsiteY6" fmla="*/ 13083252 h 13083729"/>
              <a:gd name="connsiteX7" fmla="*/ 0 w 8306110"/>
              <a:gd name="connsiteY7" fmla="*/ 12369460 h 13083729"/>
              <a:gd name="connsiteX8" fmla="*/ 73152 w 8306110"/>
              <a:gd name="connsiteY8" fmla="*/ 786944 h 1308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6110" h="13083729">
                <a:moveTo>
                  <a:pt x="73152" y="786944"/>
                </a:moveTo>
                <a:cubicBezTo>
                  <a:pt x="73152" y="29121"/>
                  <a:pt x="650913" y="0"/>
                  <a:pt x="1408736" y="0"/>
                </a:cubicBezTo>
                <a:lnTo>
                  <a:pt x="6897374" y="0"/>
                </a:lnTo>
                <a:cubicBezTo>
                  <a:pt x="7655197" y="0"/>
                  <a:pt x="8269534" y="29121"/>
                  <a:pt x="8269534" y="786944"/>
                </a:cubicBezTo>
                <a:lnTo>
                  <a:pt x="8306110" y="12369460"/>
                </a:lnTo>
                <a:cubicBezTo>
                  <a:pt x="8306110" y="13127283"/>
                  <a:pt x="7655197" y="13083252"/>
                  <a:pt x="6897374" y="13083252"/>
                </a:cubicBezTo>
                <a:lnTo>
                  <a:pt x="1408736" y="13083252"/>
                </a:lnTo>
                <a:cubicBezTo>
                  <a:pt x="650913" y="13083252"/>
                  <a:pt x="0" y="13127283"/>
                  <a:pt x="0" y="12369460"/>
                </a:cubicBezTo>
                <a:cubicBezTo>
                  <a:pt x="0" y="8923149"/>
                  <a:pt x="73152" y="4233255"/>
                  <a:pt x="73152" y="786944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22960" indent="-822960" algn="l" defTabSz="3291840" rtl="0" eaLnBrk="1" latinLnBrk="0" hangingPunct="1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688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0664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5256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3444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9903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00"/>
              <a:t>s</a:t>
            </a:r>
            <a:endParaRPr lang="en-US" sz="100" dirty="0"/>
          </a:p>
        </p:txBody>
      </p:sp>
      <p:pic>
        <p:nvPicPr>
          <p:cNvPr id="91" name="Picture 9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948408-32CC-6347-94D6-482036A42B3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3" t="6678" r="12722" b="13940"/>
          <a:stretch/>
        </p:blipFill>
        <p:spPr>
          <a:xfrm>
            <a:off x="28248890" y="8423309"/>
            <a:ext cx="4114800" cy="5181978"/>
          </a:xfrm>
          <a:prstGeom prst="rect">
            <a:avLst/>
          </a:prstGeom>
        </p:spPr>
      </p:pic>
      <p:sp>
        <p:nvSpPr>
          <p:cNvPr id="92" name="Text Box 47">
            <a:extLst>
              <a:ext uri="{FF2B5EF4-FFF2-40B4-BE49-F238E27FC236}">
                <a16:creationId xmlns:a16="http://schemas.microsoft.com/office/drawing/2014/main" id="{63A3EE5D-41A2-6F4E-AC49-F886E6460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9518" y="13754485"/>
            <a:ext cx="3911406" cy="57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52677" tIns="76341" rIns="152677" bIns="76341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3000" i="1" dirty="0" err="1">
                <a:latin typeface="Helvetica" pitchFamily="34" charset="0"/>
              </a:rPr>
              <a:t>MusEEG</a:t>
            </a:r>
            <a:r>
              <a:rPr lang="en-US" sz="3000" i="1" dirty="0">
                <a:latin typeface="Helvetica" pitchFamily="34" charset="0"/>
              </a:rPr>
              <a:t> MIDI Menu</a:t>
            </a:r>
          </a:p>
        </p:txBody>
      </p:sp>
      <p:sp>
        <p:nvSpPr>
          <p:cNvPr id="95" name="Text Box 47">
            <a:extLst>
              <a:ext uri="{FF2B5EF4-FFF2-40B4-BE49-F238E27FC236}">
                <a16:creationId xmlns:a16="http://schemas.microsoft.com/office/drawing/2014/main" id="{B1AA0645-A777-3C41-9748-68CC4FBAD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2431" y="26635672"/>
            <a:ext cx="4779025" cy="98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52677" tIns="76341" rIns="152677" bIns="76341">
            <a:sp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</a:pPr>
            <a:r>
              <a:rPr lang="en-US" sz="3000" i="1" dirty="0" err="1">
                <a:latin typeface="Helvetica" pitchFamily="34" charset="0"/>
              </a:rPr>
              <a:t>MusEEG</a:t>
            </a:r>
            <a:r>
              <a:rPr lang="en-US" sz="3000" i="1" dirty="0">
                <a:latin typeface="Helvetica" pitchFamily="34" charset="0"/>
              </a:rPr>
              <a:t> OSC Message in </a:t>
            </a:r>
            <a:r>
              <a:rPr lang="en-US" sz="3000" i="1" dirty="0" err="1">
                <a:latin typeface="Helvetica" pitchFamily="34" charset="0"/>
              </a:rPr>
              <a:t>SuperCollider</a:t>
            </a:r>
            <a:endParaRPr lang="en-US" sz="3000" i="1" dirty="0">
              <a:latin typeface="Helvetica" pitchFamily="34" charset="0"/>
            </a:endParaRPr>
          </a:p>
        </p:txBody>
      </p:sp>
      <p:pic>
        <p:nvPicPr>
          <p:cNvPr id="99" name="Picture 9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013245-DEF9-9044-80C8-12B52F803F7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0"/>
          <a:stretch/>
        </p:blipFill>
        <p:spPr>
          <a:xfrm>
            <a:off x="17479857" y="21184269"/>
            <a:ext cx="8187867" cy="6955957"/>
          </a:xfrm>
          <a:prstGeom prst="rect">
            <a:avLst/>
          </a:prstGeom>
        </p:spPr>
      </p:pic>
      <p:sp>
        <p:nvSpPr>
          <p:cNvPr id="100" name="Text Box 47">
            <a:extLst>
              <a:ext uri="{FF2B5EF4-FFF2-40B4-BE49-F238E27FC236}">
                <a16:creationId xmlns:a16="http://schemas.microsoft.com/office/drawing/2014/main" id="{5A117508-6724-DA46-8E6D-398FE1074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677" y="25820354"/>
            <a:ext cx="6349516" cy="57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52677" tIns="76341" rIns="152677" bIns="76341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3000" i="1" dirty="0">
                <a:latin typeface="Helvetica" pitchFamily="34" charset="0"/>
              </a:rPr>
              <a:t>Band Power During Neutral State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ECB890F-07E8-374C-82A5-6D7F52D04E2B}"/>
              </a:ext>
            </a:extLst>
          </p:cNvPr>
          <p:cNvSpPr/>
          <p:nvPr/>
        </p:nvSpPr>
        <p:spPr>
          <a:xfrm>
            <a:off x="24319993" y="14941136"/>
            <a:ext cx="830611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>
                <a:latin typeface="Helvetica" pitchFamily="2" charset="0"/>
              </a:rPr>
              <a:t>Open Sound Control (OSC):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2" charset="0"/>
              </a:rPr>
              <a:t>Discrete OSC messages with facial expression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2" charset="0"/>
              </a:rPr>
              <a:t>Continuous OSC messages with band power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2" charset="0"/>
              </a:rPr>
              <a:t>Can be used with other creative coding languages / frameworks (Max/MSP, </a:t>
            </a:r>
            <a:r>
              <a:rPr lang="en-US" sz="3400" dirty="0" err="1">
                <a:latin typeface="Helvetica" pitchFamily="2" charset="0"/>
              </a:rPr>
              <a:t>openFrameworks</a:t>
            </a:r>
            <a:r>
              <a:rPr lang="en-US" sz="3400" dirty="0">
                <a:latin typeface="Helvetica" pitchFamily="2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2" charset="0"/>
              </a:rPr>
              <a:t>More customizable than MIDI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4C65942-A990-7B43-A205-A8CFFE0FA55D}"/>
              </a:ext>
            </a:extLst>
          </p:cNvPr>
          <p:cNvSpPr/>
          <p:nvPr/>
        </p:nvSpPr>
        <p:spPr>
          <a:xfrm>
            <a:off x="24530702" y="8314996"/>
            <a:ext cx="3778297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>
                <a:latin typeface="Helvetica" pitchFamily="2" charset="0"/>
              </a:rPr>
              <a:t>MIDI: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2" charset="0"/>
              </a:rPr>
              <a:t>User is able to send MIDI chords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2" charset="0"/>
              </a:rPr>
              <a:t>Ability to arpeggiate/</a:t>
            </a:r>
            <a:br>
              <a:rPr lang="en-US" sz="3400" dirty="0">
                <a:latin typeface="Helvetica" pitchFamily="2" charset="0"/>
              </a:rPr>
            </a:br>
            <a:r>
              <a:rPr lang="en-US" sz="3400" dirty="0">
                <a:latin typeface="Helvetica" pitchFamily="2" charset="0"/>
              </a:rPr>
              <a:t>scramble note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Helvetica" pitchFamily="2" charset="0"/>
              </a:rPr>
              <a:t>Save/Load MIDI dictionary presets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AF66B41-0F85-F446-9B4F-9D6ECEA3E0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805" y="22227287"/>
            <a:ext cx="6092234" cy="3973197"/>
          </a:xfrm>
          <a:prstGeom prst="rect">
            <a:avLst/>
          </a:prstGeom>
        </p:spPr>
      </p:pic>
      <p:pic>
        <p:nvPicPr>
          <p:cNvPr id="108" name="Picture 107" descr="A close up of a sign&#10;&#10;Description automatically generated">
            <a:extLst>
              <a:ext uri="{FF2B5EF4-FFF2-40B4-BE49-F238E27FC236}">
                <a16:creationId xmlns:a16="http://schemas.microsoft.com/office/drawing/2014/main" id="{E279E4FE-9A31-0145-9071-5D6B721185F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7"/>
          <a:stretch/>
        </p:blipFill>
        <p:spPr>
          <a:xfrm>
            <a:off x="16502618" y="8195509"/>
            <a:ext cx="7471421" cy="105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5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</TotalTime>
  <Words>665</Words>
  <Application>Microsoft Macintosh PowerPoint</Application>
  <PresentationFormat>Custom</PresentationFormat>
  <Paragraphs>80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 MusEEG:  An Accessible, Facial Expression Brain-Computer Interface  Hugo Flores Garcia Department of Electrical and Computer Engineering Faculty Mentors: Dr. Fernando Ríos, Dr. John Thompson</vt:lpstr>
    </vt:vector>
  </TitlesOfParts>
  <Company>Georgia Southern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Effects of Copious Amounts of Coffee on Academic  Productivity among Students of Latin American Origin  Juan Valdez and Barbara Barista Department of Sleep Science  Faculty Mentor: Dr. Sara Starbucks</dc:title>
  <dc:creator>Barbara Gooby</dc:creator>
  <cp:lastModifiedBy>Hugo Fernando Flores</cp:lastModifiedBy>
  <cp:revision>22</cp:revision>
  <dcterms:created xsi:type="dcterms:W3CDTF">2019-02-15T21:00:16Z</dcterms:created>
  <dcterms:modified xsi:type="dcterms:W3CDTF">2020-03-26T15:32:37Z</dcterms:modified>
</cp:coreProperties>
</file>